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265" r:id="rId4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B92E99-28E9-43CB-9751-B8D3C5E44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84D7A82-01F5-4D75-9C79-6BA4B36A9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0712D0-2DAB-490C-B181-7105D7A52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34C649-06C1-449D-AC96-1B89B310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A3A20B2-8FAA-4291-8571-C77D34AB3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351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270676-7F36-4B3C-8DD1-922BD90B3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B68D8A8-ED06-4B94-96AE-344A3BA75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3DE549-BF21-4F62-99B6-316E5DC1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889B741-8233-4029-BEAC-30ADA5E7A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C17DBCA-8652-4567-9145-E312529B9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502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310D1F3-297E-4A61-AA14-2BBD76A55E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457BD8A-8202-4963-8E8A-871EE3DFD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593716-E35C-42BA-8E60-A2DBAC595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C4CF8D-C108-437D-BCAD-0DB6B7CE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CA1A40-7CB7-46CF-B15A-34E3F67DF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827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6EDCFB-DF9B-47E7-AA78-13620686E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238208-A8EE-4FCC-8207-39D79B90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DD99DD-7103-41EF-B97C-F2E63D79D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61CA46-1D96-4020-A5CE-FBDA1688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37D9E22-F9CE-45A5-BB0F-A5869979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135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ADA4DC-288F-49DB-8B3A-5105EC35A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10B4203-BAF1-4787-8E25-5FC80D93F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1238D4-BF00-4E58-8487-5113EEC5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BC73B0-D854-4EA1-A4C9-91D358A3D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9FD450-55D1-4443-B9DE-38871090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854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ADC44C-BD65-4722-ABC7-54C276B2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132222-6256-4F90-A396-299A706036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79DEF67-F183-4938-80EB-B5ABDEE4B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08E13C1-940F-4429-B610-9BB41AE52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76E1A0A-E9B6-46F7-B4C6-E38771D8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5553ACA-BDC8-4629-B8EA-83BD2127A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213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801D1F-6966-4BF1-B7D9-A311CF572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32B3613-184E-457F-8349-96E385895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7147BA7-C52F-4D88-BC91-E3F4128BC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CBC3D8C-6CEC-4268-9485-94FC7EB62E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3F82F56-0EB3-4716-B567-BD8C29635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63708D5-ECCC-4D27-AF28-8725B347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C0FC04B-1E6C-4B71-AA82-45EA1738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409D2FE-48AE-467A-AA9A-751E0CA2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907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6FACD5-99E4-405C-9242-3BB1341C3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D3986E5-B83A-480E-AC0D-3765BD73D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15164F5-15F0-4729-BEDE-83F33059D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FA3C6A8-BC5A-43A7-8FEE-4FEFDED59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74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905648-C323-43E9-90C4-2E178D96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A44527C-613A-47D3-A9EC-50F2A3115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48DCF6A-A26F-4844-985C-371FE81ED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191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D71EDB-E84D-4CE4-BEAF-C6F9F48CF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7A136E-E273-47B2-9A9B-C127170BC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8A5E037-190B-4DAD-ACB2-E8C8F6C9F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207AB01-2971-4703-AC9F-DE8412EBB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AE79530-AAF6-45BC-B454-214F1BCDE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167ED23-BC8A-4452-8BE8-21C48D2D3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413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DF5FCA-B236-41F4-B37E-7A62B45CE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7B1E921-ED38-4535-BA74-CBDA53D748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B7550C-2919-453C-8D6C-ED80EC399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C667FF1-7EA1-42BC-82E9-DCD40A8B2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F2C08D1-58EC-40AA-95BA-8006152B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3428BFE-1079-4B8F-B1B9-D6BF773F8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143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9CC5D6F-2C58-4574-90E8-3193A849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FABC82A-DB6B-465D-AD02-CBAA3D952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756980-E00F-443C-B290-F5775E981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FD164-4E3C-4376-AD7F-4336B6E46F6D}" type="datetimeFigureOut">
              <a:rPr lang="fi-FI" smtClean="0"/>
              <a:t>2.3.2019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02607AD-353A-4B94-88D2-3D07479F3D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4EB0B5-CAF2-4F4E-B78A-48D920325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D64B-42B7-4095-B4FA-2907956E70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355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1DFDD7-FB1B-4A09-AEC2-CCF659BC4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937910"/>
            <a:ext cx="6400799" cy="2387600"/>
          </a:xfrm>
        </p:spPr>
        <p:txBody>
          <a:bodyPr>
            <a:noAutofit/>
          </a:bodyPr>
          <a:lstStyle/>
          <a:p>
            <a:r>
              <a:rPr lang="fi-FI" sz="4000" b="1" dirty="0">
                <a:solidFill>
                  <a:schemeClr val="bg1"/>
                </a:solidFill>
              </a:rPr>
              <a:t>OAJ:n Ammatilliset Opettajat</a:t>
            </a:r>
            <a:br>
              <a:rPr lang="fi-FI" sz="4000" b="1" dirty="0">
                <a:solidFill>
                  <a:schemeClr val="bg1"/>
                </a:solidFill>
              </a:rPr>
            </a:br>
            <a:br>
              <a:rPr lang="fi-FI" sz="4000" b="1" dirty="0">
                <a:solidFill>
                  <a:schemeClr val="bg1"/>
                </a:solidFill>
              </a:rPr>
            </a:br>
            <a:r>
              <a:rPr lang="fi-FI" sz="4000" b="1" dirty="0">
                <a:solidFill>
                  <a:schemeClr val="bg1"/>
                </a:solidFill>
              </a:rPr>
              <a:t> EDUSKUNTAVAALITAVOITTEET</a:t>
            </a:r>
            <a:br>
              <a:rPr lang="fi-FI" sz="4000" b="1" dirty="0">
                <a:solidFill>
                  <a:schemeClr val="bg1"/>
                </a:solidFill>
              </a:rPr>
            </a:br>
            <a:br>
              <a:rPr lang="fi-FI" sz="4000" b="1" dirty="0">
                <a:solidFill>
                  <a:schemeClr val="bg1"/>
                </a:solidFill>
              </a:rPr>
            </a:br>
            <a:r>
              <a:rPr lang="fi-FI" sz="4000" b="1" dirty="0">
                <a:solidFill>
                  <a:schemeClr val="bg1"/>
                </a:solidFill>
              </a:rPr>
              <a:t>Eduskuntavaalit 2019 </a:t>
            </a:r>
            <a:endParaRPr lang="fi-FI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14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584687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Nuorille tuetut väylät         2. asteella ja mahdollisuudet korkeakouluopintoihin.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Kaikille mahdollisuus työllistyä koulutuksen kautta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115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Ammatillisen koulutuksen on varmistettava vahva ammattiosaaminen ja tosiasiallinen jatko-opintokelpoisuus. Riittävät opetusresurssit on taattava kaikille ja erityisesti niille, jotka tarvitsevat enemmän ja erilaista huomiota ja tukea saavuttaakseen oppimistavoitteet.</a:t>
            </a:r>
            <a:endParaRPr kumimoji="0" lang="fi-FI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Kaikille mahdollisuus työllistyä koulutuksen kautta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86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Muunto- ja päivityskoulutus parantamaan työmarkkinakelpoisuutta. Niihin on panostettava.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Kaikille mahdollisuus työllistyä koulutuksen kautta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753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723348" y="781878"/>
            <a:ext cx="6154530" cy="4797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Työelämässä olevien osaamista parannetaan muunto- ja päivityskoulutuksella.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Lähes 36 % ammateista muuttuu tai katoaa teknologian </a:t>
            </a:r>
            <a:r>
              <a:rPr kumimoji="0" lang="fi-FI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vaikutuksesta </a:t>
            </a:r>
            <a:br>
              <a:rPr kumimoji="0" lang="fi-FI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fi-FI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10-20 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vuoden sisällä.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Vuoden 1987 jälkeen on hävinnyt </a:t>
            </a:r>
            <a:b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640 000 työpaikkaa, joihin on riittänyt pelkkä perusasteen tutkinto.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Perusasteen varassa olevien työllisyysaste on noin 43 %. Työttömyys aiheuttaa syrjäytymistä. Keskimäärin työttömyyden keston lyhentäminen yhdellä päivällä säästää valtiontalouden kustannuksia </a:t>
            </a:r>
            <a:b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10 miljoonalla eurolla.</a:t>
            </a:r>
            <a:endParaRPr kumimoji="0" lang="fi-FI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Kaikille mahdollisuus työllistyä koulutuksen kautta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861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Kaikille on turvattava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tasa-arvoinen oikeus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oppia.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Vahvoja tekoja koulutuksen tasa-arvon hyväksi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809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Vapaa sivistystyön, taiteen perusopetuksen, ammatillisen koulutuksen ja ammattikorkea-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koulutuksen on oltava kaikkien saavutettavissa maantieteellisesti ja taloudellisesti. </a:t>
            </a:r>
            <a:endParaRPr kumimoji="0" lang="fi-FI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Vahvoja tekoja koulutuksen tasa-arvon hyväksi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4272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Edistetään maahanmuuttajien kotoutumista koulutuksella.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Vahvoja tekoja koulutuksen tasa-arvon hyväksi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25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Otetaan käyttöön vapaan sivistystyön, taiteen perusopetuksen ja ammatillisen koulutuksen koko potentiaali kotoutuksessa.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Siirretään kotoutumiskoulutus työ- ja elinkeinoministeriöstä (TEM) opetus- ja kulttuuriministeriöön (OKM). </a:t>
            </a:r>
            <a:endParaRPr kumimoji="0" lang="fi-FI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Vahvoja tekoja koulutuksen tasa-arvon hyväksi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432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Opiskelukyky on oppimisen edellytys.</a:t>
            </a:r>
            <a:endParaRPr kumimoji="0" lang="fi-FI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Turvallisuus ja hyvinvointi oppimisen perustana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87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Opiskelija siirtyy toiselle asteelle vasta, kun perustaidot opiskeluun on saavutettu peruskoulussa.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Arvioinnin kriteeristöä pitää täydentää peruskoulussa niin, että arvosanan 8 rinnalle lisätään arvosana 5, joka toimii vähimmäisosaamisen kriteerinä.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Jos opiskelijan opiskelukyvyssä on puutteita, tulee opiskelijalle järjestää hänen tarvitsemansa tuki.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Pidennetään oppivelvollisuutta tarvittaessa myös keskeltä.</a:t>
            </a:r>
            <a:endParaRPr kumimoji="0" lang="fi-FI" sz="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Turvallisuus ja hyvinvointi oppimisen perustana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677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Oppivelvollisuus tulee ulottaa 19 ikävuoteen saakka. Näin vähennetään syrjäytymistä ja nostetaan osaamistasoa Suomessa.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(OAJ:n oppivelvollisuusmalli www.oaj.fi)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Uudistetaan oppivelvollisuutta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6830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On luotava keinot puuttua puutteellisesti järjestettyyn opetukseen.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Turvallisuus ja hyvinvointi oppimisen perustana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6041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On voitava puuttua siihen, jos opiskelija ei saa riittävästi kelpoisen opettajan antamaa opetusta ja ohjausta.</a:t>
            </a:r>
            <a:endParaRPr kumimoji="0" lang="fi-FI" sz="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Turvallisuus ja hyvinvointi oppimisen perustana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970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Sisäilmaongelmat on korjattava.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Turvallisuus ja hyvinvointi oppimisen perustana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392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1" y="1007533"/>
            <a:ext cx="5054600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Opiskelijoilla ja henkilöstöllä on oikeus terveelliseen työskentely-ympäristöön oppilaitoksissa.</a:t>
            </a:r>
            <a:endParaRPr kumimoji="0" lang="fi-FI" sz="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Turvallisuus ja hyvinvointi oppimisen perustana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2867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Osaamiskeskittymien muodostamista eri puolille maata on tuettava.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636104" y="5731933"/>
            <a:ext cx="6930887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fi-FI"/>
            </a:defPPr>
            <a:lvl1pPr marR="0" lvl="0" indent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0" sz="2800" b="1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/>
            <a:r>
              <a:rPr lang="fi-FI" dirty="0"/>
              <a:t>Suomen kilpailu- ja innovaatiokykyä on vahvistettava uusien työpaikkojen luomiseksi</a:t>
            </a:r>
          </a:p>
        </p:txBody>
      </p:sp>
    </p:spTree>
    <p:extLst>
      <p:ext uri="{BB962C8B-B14F-4D97-AF65-F5344CB8AC3E}">
        <p14:creationId xmlns:p14="http://schemas.microsoft.com/office/powerpoint/2010/main" val="2893240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Osaamiskeskittymiä tulee rakentaa eri puolille Suomea. Niissä ovat edustettuina ja tuomassa oman osaamisensa ammatilliset oppilaitokset, ammattikorkeakoulut, yliopistot ja muut oppilaitokset sekä tutkimuslaitokset ja työelämän erilaiset toimijat.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Osaamiskeskittymissä osaaminen yhdistyy työelämää, alueita ja yhteiskuntaa uudistavaksi voimaksi</a:t>
            </a:r>
            <a:endParaRPr kumimoji="0" lang="fi-FI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7C4E3ACB-FB58-49F4-89AC-8A970CD46DC0}"/>
              </a:ext>
            </a:extLst>
          </p:cNvPr>
          <p:cNvSpPr txBox="1">
            <a:spLocks/>
          </p:cNvSpPr>
          <p:nvPr/>
        </p:nvSpPr>
        <p:spPr>
          <a:xfrm>
            <a:off x="649356" y="5692176"/>
            <a:ext cx="6983895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Suomen kilpailu- ja innovaatiokykyä on vahvistettava uusien työpaikkojen luomiseksi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851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Korkealla ja monipuolisella osaamisella vastataan työn murrokseen.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710093" y="5444066"/>
            <a:ext cx="7015923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Suomen kilpailu- ja innovaatiokykyä on vahvistettava uusien työpaikkojen luomiseksi</a:t>
            </a:r>
          </a:p>
        </p:txBody>
      </p:sp>
    </p:spTree>
    <p:extLst>
      <p:ext uri="{BB962C8B-B14F-4D97-AF65-F5344CB8AC3E}">
        <p14:creationId xmlns:p14="http://schemas.microsoft.com/office/powerpoint/2010/main" val="3588459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988391" y="861759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Ammatillisen koulutuksen ja ammattikorkeakoulujen huippuosaamisella vastataan työn murrokseen.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Rahoituksen on tuettava koulutuksen sisällön ja toteutuksen laatua.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Suomi tarvitsee huipputieteen rinnalle maailman parasta työelämäläheistä ammattiosaamista, jota toisen asteen oppilaitokset ja ammattikorkeakoulut tuottavat yksin ja yhteistyössä. 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148E6E76-FE02-4759-B6AC-D9C7046E4235}"/>
              </a:ext>
            </a:extLst>
          </p:cNvPr>
          <p:cNvSpPr txBox="1">
            <a:spLocks/>
          </p:cNvSpPr>
          <p:nvPr/>
        </p:nvSpPr>
        <p:spPr>
          <a:xfrm>
            <a:off x="710093" y="5444066"/>
            <a:ext cx="7015923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Suomen kilpailu- ja innovaatiokykyä on vahvistettava uusien työpaikkojen luomiseksi</a:t>
            </a:r>
          </a:p>
        </p:txBody>
      </p:sp>
    </p:spTree>
    <p:extLst>
      <p:ext uri="{BB962C8B-B14F-4D97-AF65-F5344CB8AC3E}">
        <p14:creationId xmlns:p14="http://schemas.microsoft.com/office/powerpoint/2010/main" val="3925605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Suomessa tarvitaan ammattikorkeakouluja ja yliopistoja. Niillä on omat tehtävänsä ja profiilinsa.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Erilliset lait varmistavat kummankin sektorin laadukkaan kehittymisen.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Ylemmät ammattikorkeakoulututkinnot on säilytettävä ja niiden määrää on lisättävä.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E5A91FFD-43BA-4E53-8E01-CB9CEB18BF8F}"/>
              </a:ext>
            </a:extLst>
          </p:cNvPr>
          <p:cNvSpPr txBox="1">
            <a:spLocks/>
          </p:cNvSpPr>
          <p:nvPr/>
        </p:nvSpPr>
        <p:spPr>
          <a:xfrm>
            <a:off x="710093" y="5444066"/>
            <a:ext cx="7015923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Suomen kilpailu- ja innovaatiokykyä on vahvistettava uusien työpaikkojen luomiseksi</a:t>
            </a:r>
          </a:p>
        </p:txBody>
      </p:sp>
    </p:spTree>
    <p:extLst>
      <p:ext uri="{BB962C8B-B14F-4D97-AF65-F5344CB8AC3E}">
        <p14:creationId xmlns:p14="http://schemas.microsoft.com/office/powerpoint/2010/main" val="35829047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Tutkimus-, kehittämis- ja innovaatiotoiminnan (TKI) edellytykset on saatava kuntoon.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452DB3D6-F567-43C5-B911-486457BF70AF}"/>
              </a:ext>
            </a:extLst>
          </p:cNvPr>
          <p:cNvSpPr txBox="1">
            <a:spLocks/>
          </p:cNvSpPr>
          <p:nvPr/>
        </p:nvSpPr>
        <p:spPr>
          <a:xfrm>
            <a:off x="710093" y="5444066"/>
            <a:ext cx="7015923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Suomen kilpailu- ja innovaatiokykyä on vahvistettava uusien työpaikkojen luomiseksi</a:t>
            </a:r>
          </a:p>
        </p:txBody>
      </p:sp>
    </p:spTree>
    <p:extLst>
      <p:ext uri="{BB962C8B-B14F-4D97-AF65-F5344CB8AC3E}">
        <p14:creationId xmlns:p14="http://schemas.microsoft.com/office/powerpoint/2010/main" val="381655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Jokaiselle peruskoulun päättävälle on varmistettava riittävä osaamistaso toisen asteen opintojen suorittamiseen.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Ilman toisen asteen tutkintoa työura jää lyhyeksi. 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Tällä hetkellä ikäluokasta 15 % ei koskaan suorita toisen asteen tutkintoa. 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Uudistetaan oppivelvollisuutta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2079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Ammattikorkeakoulujen TKI-toimintaa ja sen rahoitusta pitää monipuolistaa.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Yritystukia tulee kohdentaa ammattikorkeakoulujen toimintaan.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Ammattikorkeakoulujen potentiaalia tulee hyödyntää entistä paremmin alueellisen elinvoiman vahvistamisessa.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3D31F6F7-EB4E-4571-8189-ACD92BF492F7}"/>
              </a:ext>
            </a:extLst>
          </p:cNvPr>
          <p:cNvSpPr txBox="1">
            <a:spLocks/>
          </p:cNvSpPr>
          <p:nvPr/>
        </p:nvSpPr>
        <p:spPr>
          <a:xfrm>
            <a:off x="710093" y="5444066"/>
            <a:ext cx="7015923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Suomen kilpailu- ja innovaatiokykyä on vahvistettava uusien työpaikkojen luomiseksi</a:t>
            </a:r>
          </a:p>
        </p:txBody>
      </p:sp>
    </p:spTree>
    <p:extLst>
      <p:ext uri="{BB962C8B-B14F-4D97-AF65-F5344CB8AC3E}">
        <p14:creationId xmlns:p14="http://schemas.microsoft.com/office/powerpoint/2010/main" val="3494330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Kasvupalvelut on siirrettävä TEM:stä OKM:n alaisuuteen ja oppilaitosten toteutettavaksi.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452DB3D6-F567-43C5-B911-486457BF70AF}"/>
              </a:ext>
            </a:extLst>
          </p:cNvPr>
          <p:cNvSpPr txBox="1">
            <a:spLocks/>
          </p:cNvSpPr>
          <p:nvPr/>
        </p:nvSpPr>
        <p:spPr>
          <a:xfrm>
            <a:off x="710093" y="5444066"/>
            <a:ext cx="7015923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Suomen kilpailu- ja innovaatiokykyä on vahvistettava uusien työpaikkojen luomiseksi</a:t>
            </a:r>
          </a:p>
        </p:txBody>
      </p:sp>
    </p:spTree>
    <p:extLst>
      <p:ext uri="{BB962C8B-B14F-4D97-AF65-F5344CB8AC3E}">
        <p14:creationId xmlns:p14="http://schemas.microsoft.com/office/powerpoint/2010/main" val="42172950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465417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Vahvistetaan ura- ja ohjauspalveluita oppilaitosten tarjoamina.</a:t>
            </a: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3D31F6F7-EB4E-4571-8189-ACD92BF492F7}"/>
              </a:ext>
            </a:extLst>
          </p:cNvPr>
          <p:cNvSpPr txBox="1">
            <a:spLocks/>
          </p:cNvSpPr>
          <p:nvPr/>
        </p:nvSpPr>
        <p:spPr>
          <a:xfrm>
            <a:off x="710093" y="5444066"/>
            <a:ext cx="7015923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Suomen kilpailu- ja innovaatiokykyä on vahvistettava uusien työpaikkojen luomiseksi</a:t>
            </a:r>
          </a:p>
        </p:txBody>
      </p:sp>
    </p:spTree>
    <p:extLst>
      <p:ext uri="{BB962C8B-B14F-4D97-AF65-F5344CB8AC3E}">
        <p14:creationId xmlns:p14="http://schemas.microsoft.com/office/powerpoint/2010/main" val="2977664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Kasvatus, koulutus ja tutkimus on asetettava tärkeimmiksi investointikohteiksi ja niiden rahoitusta on lisättävä merkittävästi.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452DB3D6-F567-43C5-B911-486457BF70AF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75898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Ammatillisen koulutuksen ja ammattikorkeakoulujen rahoitus on saatava leikkauksia edeltäneelle tasolle pitkäjänteisellä suunnitelmalla.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Rahoitusjärjestelmiä on kehitettävä tukemaan koulutuksen ja osaamisen laatua, ei mittaamaan pelkästään määriä.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163C6E35-879D-4D75-A75D-AD5F75F6E204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8337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398" y="1007533"/>
            <a:ext cx="5969001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Koulutuksen riittävät resurssit vähentävät muita kuluja, esimerkiksi sosiaali- ja terveysmenoja ja työvoimapoliittisia menoja. Keskeyttämiset vähenevät, saadaan taidot jatkuvaan oppimiseen ja jatko-opintokelpoisuus sekä varmistetaan erinomainen ammatillinen osaaminen ja työllistyminen koko työuran ajan.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163C6E35-879D-4D75-A75D-AD5F75F6E204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6822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Koulutukselle on perustettava tulevaisuusfoorumi ja on laadittava koulutuksen ja tutkimuksen kehittämissuunnitelma.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452DB3D6-F567-43C5-B911-486457BF70AF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7835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Koulutusjärjestelmää on kehitettävä kokonaisuutena pitkäjänteisesti.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Laadun tulee olla tärkein kehittämisperuste.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163C6E35-879D-4D75-A75D-AD5F75F6E204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879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Kelpoisuusvaatimukset turvaavat opettajien ja esimiesten osaamista.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452DB3D6-F567-43C5-B911-486457BF70AF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38687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Ammatillisen koulutuksen opettajilta tulee edellyttää ylempää korkeakoulututkintoa joko ammattikorkeakoulusta tai yliopistosta.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Kaikilla opettajilla tulee olla suoritettuina pedagogiset opinnot.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163C6E35-879D-4D75-A75D-AD5F75F6E204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398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Koulupäivän on tuettava oppimista. </a:t>
            </a: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Uudistetaan oppivelvollisuutta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948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Osaamista on kehitettävä työuran alusta loppuun asti.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452DB3D6-F567-43C5-B911-486457BF70AF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i="0" u="none" strike="noStrike" kern="1200" cap="none" spc="0" normalizeH="0" baseline="0" noProof="0" dirty="0">
              <a:ln>
                <a:noFill/>
              </a:ln>
              <a:solidFill>
                <a:srgbClr val="EA545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81828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Jokaisella tulee olla oikeus täydennyskoulutukseen.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Osaamisseteli on saatava käyttöön.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Jatkuvan oppimisen tehtävä edellyttää ammattikorkeakoulujen rahoituspohjan laajentamista ja lisärahoitusta. 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163C6E35-879D-4D75-A75D-AD5F75F6E204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05798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677452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Opettajan oikeus tekemäänsä materiaaliin on turvattava.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452DB3D6-F567-43C5-B911-486457BF70AF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74546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664200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Tekijänoikeuslainsäädännön ja tekijänoikeussopimusten on varmistettava opettajan oikeus tekemäänsä materiaaliin.</a:t>
            </a: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163C6E35-879D-4D75-A75D-AD5F75F6E204}"/>
              </a:ext>
            </a:extLst>
          </p:cNvPr>
          <p:cNvSpPr txBox="1">
            <a:spLocks/>
          </p:cNvSpPr>
          <p:nvPr/>
        </p:nvSpPr>
        <p:spPr>
          <a:xfrm>
            <a:off x="1041399" y="5444066"/>
            <a:ext cx="6181035" cy="924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i-FI"/>
            </a:defPPr>
            <a:lvl1pPr lvl="0"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Maailman parasta koulutusjärjestelmää on kehitettävä kokonaisuutena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2882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19DC5973-6C17-40CD-AE06-DE5215FC54BB}"/>
              </a:ext>
            </a:extLst>
          </p:cNvPr>
          <p:cNvSpPr/>
          <p:nvPr/>
        </p:nvSpPr>
        <p:spPr>
          <a:xfrm>
            <a:off x="1264271" y="2967335"/>
            <a:ext cx="56351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#koulutus ratkaisee</a:t>
            </a:r>
          </a:p>
        </p:txBody>
      </p:sp>
    </p:spTree>
    <p:extLst>
      <p:ext uri="{BB962C8B-B14F-4D97-AF65-F5344CB8AC3E}">
        <p14:creationId xmlns:p14="http://schemas.microsoft.com/office/powerpoint/2010/main" val="417654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Ammatillisessa koulutuksessa opiskelijoilla tulee olla oikeus kelpoisen opettajan riittävään opetukseen ja ohjauksen sekä kokonaisiin koulupäiviin.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Riittävä opetus ja ohjaus turvataan säätämällä alakohtaisesti opettajamitoituksesta yksi opettaja / 20 opiskelijaa. </a:t>
            </a:r>
            <a:endParaRPr kumimoji="0" lang="fi-FI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Uudistetaan oppivelvollisuutta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1065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Jokaiselle aikuiselle on taattava riittävät perustaidot.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Uudistetaan oppivelvollisuutta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556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Vapaan sivistystyön ja taiteen perusopetuksen koulutusta kehitetään väylinä opintielle ja sivistykseen läpi elämän. 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600 000 aikuisella on puutteelliset luku-, numero- ja digitaidot.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Uudistetaan oppivelvollisuutta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659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Avoimet opinnot tukemaan työllisyyttä ja alan vaihtoa.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2FD176B-07DE-4C5F-A82C-E4BA70D0295F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Kaikille mahdollisuus työllistyä koulutuksen kautta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1082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BACF6E6-8F39-4CCF-A5AF-F24355622A82}"/>
              </a:ext>
            </a:extLst>
          </p:cNvPr>
          <p:cNvSpPr txBox="1">
            <a:spLocks/>
          </p:cNvSpPr>
          <p:nvPr/>
        </p:nvSpPr>
        <p:spPr>
          <a:xfrm>
            <a:off x="1041400" y="1007533"/>
            <a:ext cx="5823226" cy="443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Ammatillisessa koulutuksessa tulee aloittaa kokeilu avoimen korkeakoulun kaltaisesta avoimesta ammatillisesta koulutuksesta.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Ammattikorkeakoulujen avointa koulutusta pitää kehittää tarjoamalla tutkinnon osia laajempina kokonaisuuksina. </a:t>
            </a:r>
            <a:endParaRPr kumimoji="0" lang="fi-FI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Alaotsikko 2">
            <a:extLst>
              <a:ext uri="{FF2B5EF4-FFF2-40B4-BE49-F238E27FC236}">
                <a16:creationId xmlns:a16="http://schemas.microsoft.com/office/drawing/2014/main" id="{4BAA0171-84D1-4C69-9E9E-3FD9C45B2C51}"/>
              </a:ext>
            </a:extLst>
          </p:cNvPr>
          <p:cNvSpPr txBox="1">
            <a:spLocks/>
          </p:cNvSpPr>
          <p:nvPr/>
        </p:nvSpPr>
        <p:spPr>
          <a:xfrm>
            <a:off x="1041400" y="5731933"/>
            <a:ext cx="4792133" cy="838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Kaikille mahdollisuus työllistyä koulutuksen kautta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15670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965</Words>
  <Application>Microsoft Office PowerPoint</Application>
  <PresentationFormat>Laajakuva</PresentationFormat>
  <Paragraphs>116</Paragraphs>
  <Slides>44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1_Office-teema</vt:lpstr>
      <vt:lpstr>OAJ:n Ammatilliset Opettajat   EDUSKUNTAVAALITAVOITTEET  Eduskuntavaalit 2019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OAJ:n Ammatilliset Opettajat   EDUSKUNTAVAALITAVOITTEET  Eduskuntavaalit 2019 </dc:title>
  <dc:creator>Mannila Birgitta</dc:creator>
  <cp:lastModifiedBy>Mannila Birgitta</cp:lastModifiedBy>
  <cp:revision>2</cp:revision>
  <dcterms:created xsi:type="dcterms:W3CDTF">2019-03-02T19:41:43Z</dcterms:created>
  <dcterms:modified xsi:type="dcterms:W3CDTF">2019-03-02T19:51:07Z</dcterms:modified>
</cp:coreProperties>
</file>